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541" r:id="rId2"/>
    <p:sldId id="514" r:id="rId3"/>
    <p:sldId id="516" r:id="rId4"/>
    <p:sldId id="517" r:id="rId5"/>
    <p:sldId id="519" r:id="rId6"/>
    <p:sldId id="520" r:id="rId7"/>
    <p:sldId id="521" r:id="rId8"/>
    <p:sldId id="522" r:id="rId9"/>
    <p:sldId id="524" r:id="rId10"/>
    <p:sldId id="523" r:id="rId11"/>
    <p:sldId id="525" r:id="rId12"/>
    <p:sldId id="526" r:id="rId13"/>
    <p:sldId id="527" r:id="rId14"/>
    <p:sldId id="528" r:id="rId15"/>
    <p:sldId id="529" r:id="rId16"/>
    <p:sldId id="530" r:id="rId17"/>
    <p:sldId id="531" r:id="rId18"/>
    <p:sldId id="532" r:id="rId19"/>
    <p:sldId id="533" r:id="rId20"/>
    <p:sldId id="535" r:id="rId21"/>
    <p:sldId id="536" r:id="rId22"/>
    <p:sldId id="537" r:id="rId23"/>
    <p:sldId id="538" r:id="rId24"/>
    <p:sldId id="540" r:id="rId25"/>
    <p:sldId id="534" r:id="rId26"/>
    <p:sldId id="539" r:id="rId27"/>
  </p:sldIdLst>
  <p:sldSz cx="9144000" cy="6858000" type="screen4x3"/>
  <p:notesSz cx="6834188" cy="99790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3">
          <p15:clr>
            <a:srgbClr val="A4A3A4"/>
          </p15:clr>
        </p15:guide>
        <p15:guide id="2" pos="215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03" autoAdjust="0"/>
    <p:restoredTop sz="94450" autoAdjust="0"/>
  </p:normalViewPr>
  <p:slideViewPr>
    <p:cSldViewPr>
      <p:cViewPr varScale="1">
        <p:scale>
          <a:sx n="74" d="100"/>
          <a:sy n="74" d="100"/>
        </p:scale>
        <p:origin x="624" y="54"/>
      </p:cViewPr>
      <p:guideLst>
        <p:guide orient="horz" pos="2160"/>
        <p:guide pos="2880"/>
      </p:guideLst>
    </p:cSldViewPr>
  </p:slideViewPr>
  <p:outlineViewPr>
    <p:cViewPr>
      <p:scale>
        <a:sx n="33" d="100"/>
        <a:sy n="33" d="100"/>
      </p:scale>
      <p:origin x="58" y="374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2467" y="-58"/>
      </p:cViewPr>
      <p:guideLst>
        <p:guide orient="horz" pos="3143"/>
        <p:guide pos="215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61481" cy="498952"/>
          </a:xfrm>
          <a:prstGeom prst="rect">
            <a:avLst/>
          </a:prstGeom>
        </p:spPr>
        <p:txBody>
          <a:bodyPr vert="horz" lIns="96067" tIns="48033" rIns="96067" bIns="48033" rtlCol="0"/>
          <a:lstStyle>
            <a:lvl1pPr algn="l">
              <a:defRPr sz="1300"/>
            </a:lvl1pPr>
          </a:lstStyle>
          <a:p>
            <a:endParaRPr lang="en-US"/>
          </a:p>
        </p:txBody>
      </p:sp>
      <p:sp>
        <p:nvSpPr>
          <p:cNvPr id="3" name="Date Placeholder 2"/>
          <p:cNvSpPr>
            <a:spLocks noGrp="1"/>
          </p:cNvSpPr>
          <p:nvPr>
            <p:ph type="dt" sz="quarter" idx="1"/>
          </p:nvPr>
        </p:nvSpPr>
        <p:spPr>
          <a:xfrm>
            <a:off x="3871126" y="0"/>
            <a:ext cx="2961481" cy="498952"/>
          </a:xfrm>
          <a:prstGeom prst="rect">
            <a:avLst/>
          </a:prstGeom>
        </p:spPr>
        <p:txBody>
          <a:bodyPr vert="horz" lIns="96067" tIns="48033" rIns="96067" bIns="48033" rtlCol="0"/>
          <a:lstStyle>
            <a:lvl1pPr algn="r">
              <a:defRPr sz="1300"/>
            </a:lvl1pPr>
          </a:lstStyle>
          <a:p>
            <a:fld id="{8F230DB2-FFFE-4FA9-B2A7-3A7E2714A208}" type="datetimeFigureOut">
              <a:rPr lang="en-US" smtClean="0"/>
              <a:pPr/>
              <a:t>4/11/2017</a:t>
            </a:fld>
            <a:endParaRPr lang="en-US"/>
          </a:p>
        </p:txBody>
      </p:sp>
      <p:sp>
        <p:nvSpPr>
          <p:cNvPr id="4" name="Footer Placeholder 3"/>
          <p:cNvSpPr>
            <a:spLocks noGrp="1"/>
          </p:cNvSpPr>
          <p:nvPr>
            <p:ph type="ftr" sz="quarter" idx="2"/>
          </p:nvPr>
        </p:nvSpPr>
        <p:spPr>
          <a:xfrm>
            <a:off x="1" y="9478342"/>
            <a:ext cx="2961481" cy="498952"/>
          </a:xfrm>
          <a:prstGeom prst="rect">
            <a:avLst/>
          </a:prstGeom>
        </p:spPr>
        <p:txBody>
          <a:bodyPr vert="horz" lIns="96067" tIns="48033" rIns="96067" bIns="48033" rtlCol="0" anchor="b"/>
          <a:lstStyle>
            <a:lvl1pPr algn="l">
              <a:defRPr sz="1300"/>
            </a:lvl1pPr>
          </a:lstStyle>
          <a:p>
            <a:endParaRPr lang="en-US"/>
          </a:p>
        </p:txBody>
      </p:sp>
      <p:sp>
        <p:nvSpPr>
          <p:cNvPr id="5" name="Slide Number Placeholder 4"/>
          <p:cNvSpPr>
            <a:spLocks noGrp="1"/>
          </p:cNvSpPr>
          <p:nvPr>
            <p:ph type="sldNum" sz="quarter" idx="3"/>
          </p:nvPr>
        </p:nvSpPr>
        <p:spPr>
          <a:xfrm>
            <a:off x="3871126" y="9478342"/>
            <a:ext cx="2961481" cy="498952"/>
          </a:xfrm>
          <a:prstGeom prst="rect">
            <a:avLst/>
          </a:prstGeom>
        </p:spPr>
        <p:txBody>
          <a:bodyPr vert="horz" lIns="96067" tIns="48033" rIns="96067" bIns="48033" rtlCol="0" anchor="b"/>
          <a:lstStyle>
            <a:lvl1pPr algn="r">
              <a:defRPr sz="1300"/>
            </a:lvl1pPr>
          </a:lstStyle>
          <a:p>
            <a:fld id="{397657D7-7078-44D6-98F7-542A9A335D3C}" type="slidenum">
              <a:rPr lang="en-US" smtClean="0"/>
              <a:pPr/>
              <a:t>‹#›</a:t>
            </a:fld>
            <a:endParaRPr lang="en-US"/>
          </a:p>
        </p:txBody>
      </p:sp>
    </p:spTree>
    <p:extLst>
      <p:ext uri="{BB962C8B-B14F-4D97-AF65-F5344CB8AC3E}">
        <p14:creationId xmlns:p14="http://schemas.microsoft.com/office/powerpoint/2010/main" val="4240494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71126" y="0"/>
            <a:ext cx="2961481" cy="498952"/>
          </a:xfrm>
          <a:prstGeom prst="rect">
            <a:avLst/>
          </a:prstGeom>
        </p:spPr>
        <p:txBody>
          <a:bodyPr vert="horz" lIns="96067" tIns="48033" rIns="96067" bIns="48033" rtlCol="0"/>
          <a:lstStyle>
            <a:lvl1pPr algn="r" fontAlgn="auto">
              <a:spcBef>
                <a:spcPts val="0"/>
              </a:spcBef>
              <a:spcAft>
                <a:spcPts val="0"/>
              </a:spcAft>
              <a:defRPr sz="1300">
                <a:latin typeface="+mn-lt"/>
              </a:defRPr>
            </a:lvl1pPr>
          </a:lstStyle>
          <a:p>
            <a:pPr>
              <a:defRPr/>
            </a:pPr>
            <a:fld id="{CEB17EA1-1CFB-4E73-B4E2-414F58C52BFF}" type="datetimeFigureOut">
              <a:rPr lang="en-US"/>
              <a:pPr>
                <a:defRPr/>
              </a:pPr>
              <a:t>4/11/2017</a:t>
            </a:fld>
            <a:endParaRPr lang="en-US"/>
          </a:p>
        </p:txBody>
      </p:sp>
      <p:sp>
        <p:nvSpPr>
          <p:cNvPr id="4" name="Slide Image Placeholder 3"/>
          <p:cNvSpPr>
            <a:spLocks noGrp="1" noRot="1" noChangeAspect="1"/>
          </p:cNvSpPr>
          <p:nvPr>
            <p:ph type="sldImg" idx="2"/>
          </p:nvPr>
        </p:nvSpPr>
        <p:spPr>
          <a:xfrm>
            <a:off x="1844675" y="249238"/>
            <a:ext cx="2992438" cy="2246312"/>
          </a:xfrm>
          <a:prstGeom prst="rect">
            <a:avLst/>
          </a:prstGeom>
          <a:noFill/>
          <a:ln w="12700">
            <a:solidFill>
              <a:prstClr val="black"/>
            </a:solidFill>
          </a:ln>
        </p:spPr>
        <p:txBody>
          <a:bodyPr vert="horz" lIns="96067" tIns="48033" rIns="96067" bIns="48033" rtlCol="0" anchor="ctr"/>
          <a:lstStyle/>
          <a:p>
            <a:pPr lvl="0"/>
            <a:endParaRPr lang="en-US" noProof="0" smtClean="0"/>
          </a:p>
        </p:txBody>
      </p:sp>
      <p:sp>
        <p:nvSpPr>
          <p:cNvPr id="5" name="Notes Placeholder 4"/>
          <p:cNvSpPr>
            <a:spLocks noGrp="1"/>
          </p:cNvSpPr>
          <p:nvPr>
            <p:ph type="body" sz="quarter" idx="3"/>
          </p:nvPr>
        </p:nvSpPr>
        <p:spPr>
          <a:xfrm>
            <a:off x="303742" y="2577915"/>
            <a:ext cx="6226705" cy="7151635"/>
          </a:xfrm>
          <a:prstGeom prst="rect">
            <a:avLst/>
          </a:prstGeom>
        </p:spPr>
        <p:txBody>
          <a:bodyPr vert="horz" lIns="96067" tIns="48033" rIns="96067" bIns="48033"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Slide Number Placeholder 6"/>
          <p:cNvSpPr>
            <a:spLocks noGrp="1"/>
          </p:cNvSpPr>
          <p:nvPr>
            <p:ph type="sldNum" sz="quarter" idx="5"/>
          </p:nvPr>
        </p:nvSpPr>
        <p:spPr>
          <a:xfrm>
            <a:off x="3871126" y="9646391"/>
            <a:ext cx="2961481" cy="330902"/>
          </a:xfrm>
          <a:prstGeom prst="rect">
            <a:avLst/>
          </a:prstGeom>
        </p:spPr>
        <p:txBody>
          <a:bodyPr vert="horz" lIns="96067" tIns="48033" rIns="96067" bIns="48033" rtlCol="0" anchor="b"/>
          <a:lstStyle>
            <a:lvl1pPr algn="r" fontAlgn="auto">
              <a:spcBef>
                <a:spcPts val="0"/>
              </a:spcBef>
              <a:spcAft>
                <a:spcPts val="0"/>
              </a:spcAft>
              <a:defRPr sz="1300">
                <a:latin typeface="+mn-lt"/>
              </a:defRPr>
            </a:lvl1pPr>
          </a:lstStyle>
          <a:p>
            <a:pPr>
              <a:defRPr/>
            </a:pPr>
            <a:fld id="{4D49119F-6EB4-4BE6-90AB-EBDD3B7CF877}" type="slidenum">
              <a:rPr lang="en-US"/>
              <a:pPr>
                <a:defRPr/>
              </a:pPr>
              <a:t>‹#›</a:t>
            </a:fld>
            <a:endParaRPr lang="en-US" dirty="0"/>
          </a:p>
        </p:txBody>
      </p:sp>
    </p:spTree>
    <p:extLst>
      <p:ext uri="{BB962C8B-B14F-4D97-AF65-F5344CB8AC3E}">
        <p14:creationId xmlns:p14="http://schemas.microsoft.com/office/powerpoint/2010/main" val="1097936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Verdana" pitchFamily="34" charset="0"/>
        <a:ea typeface="Verdana" pitchFamily="34" charset="0"/>
        <a:cs typeface="Verdana" pitchFamily="34" charset="0"/>
      </a:defRPr>
    </a:lvl1pPr>
    <a:lvl2pPr marL="457200" algn="l" rtl="0" eaLnBrk="0" fontAlgn="base" hangingPunct="0">
      <a:spcBef>
        <a:spcPct val="30000"/>
      </a:spcBef>
      <a:spcAft>
        <a:spcPct val="0"/>
      </a:spcAft>
      <a:defRPr sz="1400" kern="1200">
        <a:solidFill>
          <a:schemeClr val="tx1"/>
        </a:solidFill>
        <a:latin typeface="Verdana" pitchFamily="34" charset="0"/>
        <a:ea typeface="Verdana" pitchFamily="34" charset="0"/>
        <a:cs typeface="Verdana" pitchFamily="34" charset="0"/>
      </a:defRPr>
    </a:lvl2pPr>
    <a:lvl3pPr marL="914400" algn="l" rtl="0" eaLnBrk="0" fontAlgn="base" hangingPunct="0">
      <a:spcBef>
        <a:spcPct val="30000"/>
      </a:spcBef>
      <a:spcAft>
        <a:spcPct val="0"/>
      </a:spcAft>
      <a:defRPr sz="1400" kern="1200">
        <a:solidFill>
          <a:schemeClr val="tx1"/>
        </a:solidFill>
        <a:latin typeface="Verdana" pitchFamily="34" charset="0"/>
        <a:ea typeface="Verdana" pitchFamily="34" charset="0"/>
        <a:cs typeface="Verdana" pitchFamily="34" charset="0"/>
      </a:defRPr>
    </a:lvl3pPr>
    <a:lvl4pPr marL="1371600" algn="l" rtl="0" eaLnBrk="0" fontAlgn="base" hangingPunct="0">
      <a:spcBef>
        <a:spcPct val="30000"/>
      </a:spcBef>
      <a:spcAft>
        <a:spcPct val="0"/>
      </a:spcAft>
      <a:defRPr sz="1400" kern="1200">
        <a:solidFill>
          <a:schemeClr val="tx1"/>
        </a:solidFill>
        <a:latin typeface="Verdana" pitchFamily="34" charset="0"/>
        <a:ea typeface="Verdana" pitchFamily="34" charset="0"/>
        <a:cs typeface="Verdana" pitchFamily="34" charset="0"/>
      </a:defRPr>
    </a:lvl4pPr>
    <a:lvl5pPr marL="1828800" algn="l" rtl="0" eaLnBrk="0" fontAlgn="base" hangingPunct="0">
      <a:spcBef>
        <a:spcPct val="30000"/>
      </a:spcBef>
      <a:spcAft>
        <a:spcPct val="0"/>
      </a:spcAft>
      <a:defRPr sz="1400" kern="1200">
        <a:solidFill>
          <a:schemeClr val="tx1"/>
        </a:solidFill>
        <a:latin typeface="Verdana" pitchFamily="34" charset="0"/>
        <a:ea typeface="Verdana" pitchFamily="34" charset="0"/>
        <a:cs typeface="Verdan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6433A74-EE5B-4609-94CF-81CBA3D22E62}" type="datetime4">
              <a:rPr lang="en-GB" smtClean="0"/>
              <a:pPr>
                <a:defRPr/>
              </a:pPr>
              <a:t>11 April 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8A8815-16E4-4F5A-A916-3257C843B0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DDA57B-B43F-4B7C-ACA4-AB8CB9273E74}" type="datetime4">
              <a:rPr lang="en-GB" smtClean="0"/>
              <a:pPr>
                <a:defRPr/>
              </a:pPr>
              <a:t>11 April 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1FA8B-9960-4A16-A89B-3F155DC670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F9C51F-0B74-40DB-8CF8-003154A47A6C}" type="datetime4">
              <a:rPr lang="en-GB" smtClean="0"/>
              <a:pPr>
                <a:defRPr/>
              </a:pPr>
              <a:t>11 April 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19E1EC-E790-4A88-BD79-DC13ADEA39E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12BD3A-EC76-41FB-ABAE-CA7146E6D09B}" type="datetime4">
              <a:rPr lang="en-GB" smtClean="0"/>
              <a:pPr>
                <a:defRPr/>
              </a:pPr>
              <a:t>11 April 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CF437D-7A28-48EF-AC4A-2B2244F3BA3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055434-C806-4A3D-9B1D-DA8C3EE6B0FA}" type="datetime4">
              <a:rPr lang="en-GB" smtClean="0"/>
              <a:pPr>
                <a:defRPr/>
              </a:pPr>
              <a:t>11 April 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CF25ED-9E47-4F3A-8468-D64FDE471A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64B0B10-5050-4C1B-9D01-89A58574F9F2}" type="datetime4">
              <a:rPr lang="en-GB" smtClean="0"/>
              <a:pPr>
                <a:defRPr/>
              </a:pPr>
              <a:t>11 April 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8887B2-4DFC-451F-95BC-FBC7DA9AB7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CD4552-414B-4C0A-9135-3E39C9F1D245}" type="datetime4">
              <a:rPr lang="en-GB" smtClean="0"/>
              <a:pPr>
                <a:defRPr/>
              </a:pPr>
              <a:t>11 April 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0737B4-73C8-45A3-A5E9-224401E847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AFBEDA5-843D-40C6-9BC9-8805FF05AC77}" type="datetime4">
              <a:rPr lang="en-GB" smtClean="0"/>
              <a:pPr>
                <a:defRPr/>
              </a:pPr>
              <a:t>11 April 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A097B8-5E91-48E8-8586-C28C98E124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5F3138-1827-4C5F-9B9C-C531072D3492}" type="datetime4">
              <a:rPr lang="en-GB" smtClean="0"/>
              <a:pPr>
                <a:defRPr/>
              </a:pPr>
              <a:t>11 April 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0BFDA6-8401-4E4A-8DA2-42951591E8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5049CE-00BF-45FD-B234-3BA637B80950}" type="datetime4">
              <a:rPr lang="en-GB" smtClean="0"/>
              <a:pPr>
                <a:defRPr/>
              </a:pPr>
              <a:t>11 April 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F8C2FA-6E3B-46BD-AA0D-2E224C1FA1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2F05A8-C5B3-4ED4-B7FF-B3EA66638207}" type="datetime4">
              <a:rPr lang="en-GB" smtClean="0"/>
              <a:pPr>
                <a:defRPr/>
              </a:pPr>
              <a:t>11 April 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7D280A-93C5-442C-A292-2BEC9D0C3E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4C26867-7176-4B06-A085-5C1EB15B1997}" type="datetime4">
              <a:rPr lang="en-GB" smtClean="0"/>
              <a:pPr>
                <a:defRPr/>
              </a:pPr>
              <a:t>11 April 2017</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2800" baseline="0">
                <a:solidFill>
                  <a:schemeClr val="tx1">
                    <a:tint val="75000"/>
                  </a:schemeClr>
                </a:solidFill>
                <a:latin typeface="+mn-lt"/>
              </a:defRPr>
            </a:lvl1pPr>
          </a:lstStyle>
          <a:p>
            <a:pPr>
              <a:defRPr/>
            </a:pPr>
            <a:fld id="{5154B2B2-3250-4778-A9B5-40F35DCCB07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Should Higher Education Be Free?</a:t>
            </a:r>
            <a:endParaRPr lang="en-GB" dirty="0"/>
          </a:p>
        </p:txBody>
      </p:sp>
      <p:sp>
        <p:nvSpPr>
          <p:cNvPr id="3" name="Subtitle 2"/>
          <p:cNvSpPr>
            <a:spLocks noGrp="1"/>
          </p:cNvSpPr>
          <p:nvPr>
            <p:ph type="subTitle" idx="1"/>
          </p:nvPr>
        </p:nvSpPr>
        <p:spPr/>
        <p:txBody>
          <a:bodyPr/>
          <a:lstStyle/>
          <a:p>
            <a:r>
              <a:rPr lang="en-GB" dirty="0"/>
              <a:t>Michael Otsuka</a:t>
            </a:r>
          </a:p>
          <a:p>
            <a:r>
              <a:rPr lang="en-GB" dirty="0"/>
              <a:t>LSE</a:t>
            </a:r>
          </a:p>
          <a:p>
            <a:endParaRPr lang="en-GB" dirty="0"/>
          </a:p>
        </p:txBody>
      </p:sp>
      <p:sp>
        <p:nvSpPr>
          <p:cNvPr id="4" name="Slide Number Placeholder 3"/>
          <p:cNvSpPr>
            <a:spLocks noGrp="1"/>
          </p:cNvSpPr>
          <p:nvPr>
            <p:ph type="sldNum" sz="quarter" idx="12"/>
          </p:nvPr>
        </p:nvSpPr>
        <p:spPr/>
        <p:txBody>
          <a:bodyPr/>
          <a:lstStyle/>
          <a:p>
            <a:pPr>
              <a:defRPr/>
            </a:pPr>
            <a:fld id="{7E8A8815-16E4-4F5A-A916-3257C843B0C2}" type="slidenum">
              <a:rPr lang="en-US" smtClean="0"/>
              <a:pPr>
                <a:defRPr/>
              </a:pPr>
              <a:t>1</a:t>
            </a:fld>
            <a:endParaRPr lang="en-US"/>
          </a:p>
        </p:txBody>
      </p:sp>
    </p:spTree>
    <p:extLst>
      <p:ext uri="{BB962C8B-B14F-4D97-AF65-F5344CB8AC3E}">
        <p14:creationId xmlns:p14="http://schemas.microsoft.com/office/powerpoint/2010/main" val="233621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goods</a:t>
            </a:r>
            <a:endParaRPr lang="en-GB" dirty="0"/>
          </a:p>
        </p:txBody>
      </p:sp>
      <p:sp>
        <p:nvSpPr>
          <p:cNvPr id="3" name="Content Placeholder 2"/>
          <p:cNvSpPr>
            <a:spLocks noGrp="1"/>
          </p:cNvSpPr>
          <p:nvPr>
            <p:ph idx="1"/>
          </p:nvPr>
        </p:nvSpPr>
        <p:spPr/>
        <p:txBody>
          <a:bodyPr/>
          <a:lstStyle/>
          <a:p>
            <a:r>
              <a:rPr lang="en-GB" dirty="0" smtClean="0"/>
              <a:t>The state should limit itself to the provision of what Rawls calls primary goods:</a:t>
            </a:r>
          </a:p>
          <a:p>
            <a:pPr lvl="1"/>
            <a:r>
              <a:rPr lang="en-GB" dirty="0"/>
              <a:t>things that people 'generally want in order </a:t>
            </a:r>
            <a:r>
              <a:rPr lang="en-GB" dirty="0" smtClean="0"/>
              <a:t>to</a:t>
            </a:r>
            <a:r>
              <a:rPr lang="en-GB" sz="2400" dirty="0"/>
              <a:t> </a:t>
            </a:r>
            <a:r>
              <a:rPr lang="en-GB" dirty="0" smtClean="0"/>
              <a:t>achieve </a:t>
            </a:r>
            <a:r>
              <a:rPr lang="en-GB" dirty="0"/>
              <a:t>their ends whatever they are</a:t>
            </a:r>
            <a:r>
              <a:rPr lang="en-GB" dirty="0" smtClean="0"/>
              <a:t>'</a:t>
            </a:r>
            <a:endParaRPr lang="en-GB" sz="2400" dirty="0"/>
          </a:p>
          <a:p>
            <a:pPr lvl="1"/>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10</a:t>
            </a:fld>
            <a:endParaRPr lang="en-US"/>
          </a:p>
        </p:txBody>
      </p:sp>
    </p:spTree>
    <p:extLst>
      <p:ext uri="{BB962C8B-B14F-4D97-AF65-F5344CB8AC3E}">
        <p14:creationId xmlns:p14="http://schemas.microsoft.com/office/powerpoint/2010/main" val="333661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Needs trump perfection</a:t>
            </a:r>
            <a:endParaRPr lang="en-GB" dirty="0"/>
          </a:p>
        </p:txBody>
      </p:sp>
      <p:sp>
        <p:nvSpPr>
          <p:cNvPr id="3" name="Content Placeholder 2"/>
          <p:cNvSpPr>
            <a:spLocks noGrp="1"/>
          </p:cNvSpPr>
          <p:nvPr>
            <p:ph idx="1"/>
          </p:nvPr>
        </p:nvSpPr>
        <p:spPr/>
        <p:txBody>
          <a:bodyPr/>
          <a:lstStyle/>
          <a:p>
            <a:r>
              <a:rPr lang="en-GB" dirty="0" smtClean="0"/>
              <a:t>Raising taxes to spend on…</a:t>
            </a:r>
          </a:p>
          <a:p>
            <a:pPr lvl="1"/>
            <a:r>
              <a:rPr lang="en-GB" dirty="0"/>
              <a:t>b</a:t>
            </a:r>
            <a:r>
              <a:rPr lang="en-GB" dirty="0" smtClean="0"/>
              <a:t>etter </a:t>
            </a:r>
            <a:r>
              <a:rPr lang="en-GB" dirty="0"/>
              <a:t>pre-school, primary, and secondary education, better health care and disability support, and shelter for the less well off.</a:t>
            </a:r>
          </a:p>
          <a:p>
            <a:r>
              <a:rPr lang="en-GB" dirty="0" smtClean="0"/>
              <a:t>…takes priority over spending on…</a:t>
            </a:r>
          </a:p>
          <a:p>
            <a:pPr lvl="1"/>
            <a:r>
              <a:rPr lang="en-GB" dirty="0" smtClean="0"/>
              <a:t>fully </a:t>
            </a:r>
            <a:r>
              <a:rPr lang="en-GB" dirty="0"/>
              <a:t>covering </a:t>
            </a:r>
            <a:r>
              <a:rPr lang="en-GB" dirty="0" smtClean="0"/>
              <a:t>cost </a:t>
            </a:r>
            <a:r>
              <a:rPr lang="en-GB" dirty="0"/>
              <a:t>of tuition and living expenses for </a:t>
            </a:r>
            <a:r>
              <a:rPr lang="en-GB" dirty="0" smtClean="0"/>
              <a:t>H.E.</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11</a:t>
            </a:fld>
            <a:endParaRPr lang="en-US"/>
          </a:p>
        </p:txBody>
      </p:sp>
    </p:spTree>
    <p:extLst>
      <p:ext uri="{BB962C8B-B14F-4D97-AF65-F5344CB8AC3E}">
        <p14:creationId xmlns:p14="http://schemas.microsoft.com/office/powerpoint/2010/main" val="3360099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 when needs don't compete…</a:t>
            </a:r>
            <a:endParaRPr lang="en-GB" dirty="0"/>
          </a:p>
        </p:txBody>
      </p:sp>
      <p:sp>
        <p:nvSpPr>
          <p:cNvPr id="3" name="Content Placeholder 2"/>
          <p:cNvSpPr>
            <a:spLocks noGrp="1"/>
          </p:cNvSpPr>
          <p:nvPr>
            <p:ph idx="1"/>
          </p:nvPr>
        </p:nvSpPr>
        <p:spPr/>
        <p:txBody>
          <a:bodyPr/>
          <a:lstStyle/>
          <a:p>
            <a:r>
              <a:rPr lang="en-GB" dirty="0" smtClean="0"/>
              <a:t>…there's a case against forcing some to pay for the enrichment of the lives of others</a:t>
            </a:r>
          </a:p>
          <a:p>
            <a:r>
              <a:rPr lang="en-GB" dirty="0" smtClean="0"/>
              <a:t>Even if school leavers who work earn enough so they can well afford to subsidize others,</a:t>
            </a:r>
          </a:p>
          <a:p>
            <a:pPr lvl="1"/>
            <a:r>
              <a:rPr lang="en-GB" dirty="0"/>
              <a:t>i</a:t>
            </a:r>
            <a:r>
              <a:rPr lang="en-GB" dirty="0" smtClean="0"/>
              <a:t>t's an </a:t>
            </a:r>
            <a:r>
              <a:rPr lang="en-GB" dirty="0"/>
              <a:t>unjustified imposition </a:t>
            </a:r>
            <a:r>
              <a:rPr lang="en-GB" dirty="0" smtClean="0"/>
              <a:t>to </a:t>
            </a:r>
            <a:r>
              <a:rPr lang="en-GB" dirty="0"/>
              <a:t>force them to fund the gap years of </a:t>
            </a:r>
            <a:r>
              <a:rPr lang="en-GB" dirty="0" smtClean="0"/>
              <a:t>others.</a:t>
            </a:r>
          </a:p>
          <a:p>
            <a:r>
              <a:rPr lang="en-GB" dirty="0" smtClean="0"/>
              <a:t>We </a:t>
            </a:r>
            <a:r>
              <a:rPr lang="en-GB" dirty="0"/>
              <a:t>shouldn't expect others to foot the bill, however worthwhile and enriching the pursuits we would like them to subsidize.</a:t>
            </a:r>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12</a:t>
            </a:fld>
            <a:endParaRPr lang="en-US"/>
          </a:p>
        </p:txBody>
      </p:sp>
    </p:spTree>
    <p:extLst>
      <p:ext uri="{BB962C8B-B14F-4D97-AF65-F5344CB8AC3E}">
        <p14:creationId xmlns:p14="http://schemas.microsoft.com/office/powerpoint/2010/main" val="4234533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Tax-funded H.E. is </a:t>
            </a:r>
            <a:r>
              <a:rPr lang="en-GB" dirty="0" err="1" smtClean="0"/>
              <a:t>inegalitarian</a:t>
            </a:r>
            <a:endParaRPr lang="en-GB" dirty="0"/>
          </a:p>
        </p:txBody>
      </p:sp>
      <p:sp>
        <p:nvSpPr>
          <p:cNvPr id="3" name="Content Placeholder 2"/>
          <p:cNvSpPr>
            <a:spLocks noGrp="1"/>
          </p:cNvSpPr>
          <p:nvPr>
            <p:ph idx="1"/>
          </p:nvPr>
        </p:nvSpPr>
        <p:spPr/>
        <p:txBody>
          <a:bodyPr>
            <a:normAutofit fontScale="92500" lnSpcReduction="10000"/>
          </a:bodyPr>
          <a:lstStyle/>
          <a:p>
            <a:r>
              <a:rPr lang="en-GB" dirty="0"/>
              <a:t>T</a:t>
            </a:r>
            <a:r>
              <a:rPr lang="en-GB" dirty="0" smtClean="0"/>
              <a:t>he </a:t>
            </a:r>
            <a:r>
              <a:rPr lang="en-GB" dirty="0"/>
              <a:t>half of the population </a:t>
            </a:r>
            <a:r>
              <a:rPr lang="en-GB" dirty="0" smtClean="0"/>
              <a:t>that goes to university is subsidized</a:t>
            </a:r>
          </a:p>
          <a:p>
            <a:pPr lvl="1"/>
            <a:r>
              <a:rPr lang="en-GB" dirty="0" smtClean="0"/>
              <a:t>by </a:t>
            </a:r>
            <a:r>
              <a:rPr lang="en-GB" dirty="0"/>
              <a:t>the half that doesn't go to </a:t>
            </a:r>
            <a:r>
              <a:rPr lang="en-GB" dirty="0" smtClean="0"/>
              <a:t>university,</a:t>
            </a:r>
          </a:p>
          <a:p>
            <a:pPr lvl="1"/>
            <a:r>
              <a:rPr lang="en-GB" dirty="0" smtClean="0"/>
              <a:t>whose non-participation is explained by brute bad luck as well as choice, and</a:t>
            </a:r>
          </a:p>
          <a:p>
            <a:pPr lvl="1"/>
            <a:r>
              <a:rPr lang="en-GB" dirty="0" smtClean="0"/>
              <a:t>who </a:t>
            </a:r>
            <a:r>
              <a:rPr lang="en-GB" dirty="0"/>
              <a:t>will earn less, on account of their lack of a university </a:t>
            </a:r>
            <a:r>
              <a:rPr lang="en-GB" dirty="0" smtClean="0"/>
              <a:t>degree</a:t>
            </a:r>
          </a:p>
          <a:p>
            <a:pPr lvl="2"/>
            <a:r>
              <a:rPr lang="en-GB" dirty="0"/>
              <a:t>the effect on earnings over a lifetime 'of having a degree, relative to not having a degree, is [a] 28% [boost] for men (approximately £168 k) and [a] 53% [boost] for women (approximately £252 k) on average' </a:t>
            </a:r>
            <a:r>
              <a:rPr lang="en-GB" dirty="0" smtClean="0"/>
              <a:t>(</a:t>
            </a:r>
            <a:r>
              <a:rPr lang="en-GB" dirty="0"/>
              <a:t>Walker and </a:t>
            </a:r>
            <a:r>
              <a:rPr lang="en-GB" dirty="0" smtClean="0"/>
              <a:t>Shu, quoted in Colburn &amp; Lazenby, p. 8)</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13</a:t>
            </a:fld>
            <a:endParaRPr lang="en-US"/>
          </a:p>
        </p:txBody>
      </p:sp>
    </p:spTree>
    <p:extLst>
      <p:ext uri="{BB962C8B-B14F-4D97-AF65-F5344CB8AC3E}">
        <p14:creationId xmlns:p14="http://schemas.microsoft.com/office/powerpoint/2010/main" val="3380433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Dworkin's</a:t>
            </a:r>
            <a:r>
              <a:rPr lang="en-GB" dirty="0" smtClean="0"/>
              <a:t> hypothetical insurance</a:t>
            </a:r>
            <a:endParaRPr lang="en-GB" dirty="0"/>
          </a:p>
        </p:txBody>
      </p:sp>
      <p:sp>
        <p:nvSpPr>
          <p:cNvPr id="3" name="Content Placeholder 2"/>
          <p:cNvSpPr>
            <a:spLocks noGrp="1"/>
          </p:cNvSpPr>
          <p:nvPr>
            <p:ph idx="1"/>
          </p:nvPr>
        </p:nvSpPr>
        <p:spPr>
          <a:xfrm>
            <a:off x="457200" y="1371600"/>
            <a:ext cx="8229600" cy="5029200"/>
          </a:xfrm>
        </p:spPr>
        <p:txBody>
          <a:bodyPr>
            <a:normAutofit fontScale="77500" lnSpcReduction="20000"/>
          </a:bodyPr>
          <a:lstStyle/>
          <a:p>
            <a:r>
              <a:rPr lang="en-GB" dirty="0" smtClean="0"/>
              <a:t>Fair conditions of choice:</a:t>
            </a:r>
          </a:p>
          <a:p>
            <a:pPr lvl="1"/>
            <a:r>
              <a:rPr lang="en-GB" dirty="0" smtClean="0"/>
              <a:t>No knowledge of your </a:t>
            </a:r>
            <a:r>
              <a:rPr lang="en-GB" dirty="0"/>
              <a:t>talents and earning </a:t>
            </a:r>
            <a:r>
              <a:rPr lang="en-GB" dirty="0" smtClean="0"/>
              <a:t>potential, or </a:t>
            </a:r>
            <a:r>
              <a:rPr lang="en-GB" dirty="0"/>
              <a:t>whether you will </a:t>
            </a:r>
            <a:r>
              <a:rPr lang="en-GB" dirty="0" smtClean="0"/>
              <a:t>go </a:t>
            </a:r>
            <a:r>
              <a:rPr lang="en-GB" dirty="0"/>
              <a:t>to </a:t>
            </a:r>
            <a:r>
              <a:rPr lang="en-GB" dirty="0" smtClean="0"/>
              <a:t>university</a:t>
            </a:r>
          </a:p>
          <a:p>
            <a:r>
              <a:rPr lang="en-GB" dirty="0" smtClean="0"/>
              <a:t>In such conditions, since</a:t>
            </a:r>
          </a:p>
          <a:p>
            <a:pPr lvl="1"/>
            <a:r>
              <a:rPr lang="en-GB" dirty="0" smtClean="0"/>
              <a:t>you know that 'university </a:t>
            </a:r>
            <a:r>
              <a:rPr lang="en-GB" dirty="0"/>
              <a:t>graduates have on average higher incomes over a </a:t>
            </a:r>
            <a:r>
              <a:rPr lang="en-GB" dirty="0" smtClean="0"/>
              <a:t>lifetime', </a:t>
            </a:r>
          </a:p>
          <a:p>
            <a:pPr lvl="1"/>
            <a:r>
              <a:rPr lang="en-GB" dirty="0" smtClean="0"/>
              <a:t>and that this is not simply </a:t>
            </a:r>
            <a:r>
              <a:rPr lang="en-GB" smtClean="0"/>
              <a:t>or primarily </a:t>
            </a:r>
            <a:r>
              <a:rPr lang="en-GB" dirty="0" smtClean="0"/>
              <a:t>a matter of choice,</a:t>
            </a:r>
            <a:endParaRPr lang="en-GB" dirty="0"/>
          </a:p>
          <a:p>
            <a:pPr lvl="1"/>
            <a:r>
              <a:rPr lang="en-GB" dirty="0" smtClean="0"/>
              <a:t>you will choose that which </a:t>
            </a:r>
            <a:r>
              <a:rPr lang="en-GB" dirty="0"/>
              <a:t>'does not improve the option of going to university at the expense of </a:t>
            </a:r>
            <a:r>
              <a:rPr lang="en-GB" dirty="0" smtClean="0"/>
              <a:t>the </a:t>
            </a:r>
            <a:r>
              <a:rPr lang="en-GB" dirty="0"/>
              <a:t>option of not going to university'. </a:t>
            </a:r>
            <a:r>
              <a:rPr lang="en-GB" dirty="0" smtClean="0"/>
              <a:t>(C&amp;L, p</a:t>
            </a:r>
            <a:r>
              <a:rPr lang="en-GB" dirty="0"/>
              <a:t>. 10</a:t>
            </a:r>
            <a:r>
              <a:rPr lang="en-GB" dirty="0" smtClean="0"/>
              <a:t>)</a:t>
            </a:r>
          </a:p>
          <a:p>
            <a:r>
              <a:rPr lang="en-GB" dirty="0" smtClean="0"/>
              <a:t>So you will reject </a:t>
            </a:r>
            <a:r>
              <a:rPr lang="en-GB" dirty="0"/>
              <a:t>t</a:t>
            </a:r>
            <a:r>
              <a:rPr lang="en-GB" dirty="0" smtClean="0"/>
              <a:t>uition </a:t>
            </a:r>
            <a:r>
              <a:rPr lang="en-GB" dirty="0"/>
              <a:t>fee free education financed entirely out of general taxation </a:t>
            </a:r>
            <a:endParaRPr lang="en-GB" dirty="0" smtClean="0"/>
          </a:p>
          <a:p>
            <a:r>
              <a:rPr lang="en-GB" dirty="0" smtClean="0"/>
              <a:t>But you will also reject completely private funding of H.E.</a:t>
            </a:r>
          </a:p>
          <a:p>
            <a:r>
              <a:rPr lang="en-GB" dirty="0" smtClean="0"/>
              <a:t>Rather, you will choose state-subsidized loans</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14</a:t>
            </a:fld>
            <a:endParaRPr lang="en-US"/>
          </a:p>
        </p:txBody>
      </p:sp>
    </p:spTree>
    <p:extLst>
      <p:ext uri="{BB962C8B-B14F-4D97-AF65-F5344CB8AC3E}">
        <p14:creationId xmlns:p14="http://schemas.microsoft.com/office/powerpoint/2010/main" val="4135760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for loan subsidy:</a:t>
            </a:r>
            <a:br>
              <a:rPr lang="en-GB" dirty="0" smtClean="0"/>
            </a:br>
            <a:r>
              <a:rPr lang="en-GB" dirty="0" smtClean="0"/>
              <a:t>positive externalities</a:t>
            </a:r>
            <a:endParaRPr lang="en-GB" dirty="0"/>
          </a:p>
        </p:txBody>
      </p:sp>
      <p:sp>
        <p:nvSpPr>
          <p:cNvPr id="3" name="Content Placeholder 2"/>
          <p:cNvSpPr>
            <a:spLocks noGrp="1"/>
          </p:cNvSpPr>
          <p:nvPr>
            <p:ph idx="1"/>
          </p:nvPr>
        </p:nvSpPr>
        <p:spPr/>
        <p:txBody>
          <a:bodyPr/>
          <a:lstStyle/>
          <a:p>
            <a:r>
              <a:rPr lang="en-GB" dirty="0" smtClean="0"/>
              <a:t>H.E. benefits society as well as the student:</a:t>
            </a:r>
          </a:p>
          <a:p>
            <a:pPr lvl="1"/>
            <a:r>
              <a:rPr lang="en-GB" dirty="0"/>
              <a:t>greater economic </a:t>
            </a:r>
            <a:r>
              <a:rPr lang="en-GB" dirty="0" smtClean="0"/>
              <a:t>growth</a:t>
            </a:r>
          </a:p>
          <a:p>
            <a:pPr lvl="1"/>
            <a:r>
              <a:rPr lang="en-GB" dirty="0" smtClean="0"/>
              <a:t>less </a:t>
            </a:r>
            <a:r>
              <a:rPr lang="en-GB" dirty="0"/>
              <a:t>expenditure on </a:t>
            </a:r>
            <a:r>
              <a:rPr lang="en-GB" dirty="0" smtClean="0"/>
              <a:t>healthcare</a:t>
            </a:r>
          </a:p>
          <a:p>
            <a:pPr lvl="1"/>
            <a:r>
              <a:rPr lang="en-GB" dirty="0" smtClean="0"/>
              <a:t>higher </a:t>
            </a:r>
            <a:r>
              <a:rPr lang="en-GB" dirty="0"/>
              <a:t>quality of democratic </a:t>
            </a:r>
            <a:r>
              <a:rPr lang="en-GB" dirty="0" smtClean="0"/>
              <a:t>participation</a:t>
            </a:r>
          </a:p>
          <a:p>
            <a:pPr lvl="1"/>
            <a:r>
              <a:rPr lang="en-GB" dirty="0" smtClean="0"/>
              <a:t>lower crime</a:t>
            </a:r>
          </a:p>
          <a:p>
            <a:r>
              <a:rPr lang="en-GB" dirty="0" smtClean="0"/>
              <a:t>These benefits will be undersupplied if H.E. is not subsidized but left solely to choices on the private market.</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15</a:t>
            </a:fld>
            <a:endParaRPr lang="en-US"/>
          </a:p>
        </p:txBody>
      </p:sp>
    </p:spTree>
    <p:extLst>
      <p:ext uri="{BB962C8B-B14F-4D97-AF65-F5344CB8AC3E}">
        <p14:creationId xmlns:p14="http://schemas.microsoft.com/office/powerpoint/2010/main" val="1254457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kind of subsidy?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Ed </a:t>
            </a:r>
            <a:r>
              <a:rPr lang="en-GB" dirty="0" err="1" smtClean="0"/>
              <a:t>Miliband's</a:t>
            </a:r>
            <a:r>
              <a:rPr lang="en-GB" dirty="0" smtClean="0"/>
              <a:t> proposal</a:t>
            </a:r>
          </a:p>
          <a:p>
            <a:pPr lvl="1"/>
            <a:r>
              <a:rPr lang="en-GB" dirty="0" smtClean="0"/>
              <a:t>Tuition fee lowered from £9,000 to £6,000, with a £3,000 state subsidy to the university</a:t>
            </a:r>
          </a:p>
          <a:p>
            <a:pPr lvl="1"/>
            <a:r>
              <a:rPr lang="en-GB" dirty="0" smtClean="0"/>
              <a:t>Inefficient:</a:t>
            </a:r>
          </a:p>
          <a:p>
            <a:pPr lvl="2"/>
            <a:r>
              <a:rPr lang="en-GB" dirty="0"/>
              <a:t>H</a:t>
            </a:r>
            <a:r>
              <a:rPr lang="en-GB" dirty="0" smtClean="0"/>
              <a:t>igh earners needlessly subsidized, because they would go to university even if charged </a:t>
            </a:r>
            <a:r>
              <a:rPr lang="en-GB" dirty="0"/>
              <a:t>the full £9,000 cost of their education</a:t>
            </a:r>
            <a:endParaRPr lang="en-GB" dirty="0" smtClean="0"/>
          </a:p>
          <a:p>
            <a:r>
              <a:rPr lang="en-GB" dirty="0"/>
              <a:t>T</a:t>
            </a:r>
            <a:r>
              <a:rPr lang="en-GB" dirty="0" smtClean="0"/>
              <a:t>he current arrangement is more efficient:</a:t>
            </a:r>
          </a:p>
          <a:p>
            <a:pPr lvl="1"/>
            <a:r>
              <a:rPr lang="en-GB" dirty="0"/>
              <a:t>T</a:t>
            </a:r>
            <a:r>
              <a:rPr lang="en-GB" dirty="0" smtClean="0"/>
              <a:t>hose who become higher earners are charged full price, but</a:t>
            </a:r>
          </a:p>
          <a:p>
            <a:pPr lvl="1"/>
            <a:r>
              <a:rPr lang="en-GB" dirty="0" smtClean="0"/>
              <a:t>Those who earn less are given rebates</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16</a:t>
            </a:fld>
            <a:endParaRPr lang="en-US"/>
          </a:p>
        </p:txBody>
      </p:sp>
    </p:spTree>
    <p:extLst>
      <p:ext uri="{BB962C8B-B14F-4D97-AF65-F5344CB8AC3E}">
        <p14:creationId xmlns:p14="http://schemas.microsoft.com/office/powerpoint/2010/main" val="2223535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Details of current subsidy of loans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Loan to cover £9,000 annual tuition (</a:t>
            </a:r>
            <a:r>
              <a:rPr lang="en-GB" dirty="0"/>
              <a:t>+</a:t>
            </a:r>
            <a:r>
              <a:rPr lang="en-GB" dirty="0" smtClean="0"/>
              <a:t> maintenance)</a:t>
            </a:r>
          </a:p>
          <a:p>
            <a:r>
              <a:rPr lang="en-GB" dirty="0" smtClean="0"/>
              <a:t>Repaid over 30 years at 9% of income above £21,000</a:t>
            </a:r>
          </a:p>
          <a:p>
            <a:pPr lvl="1"/>
            <a:r>
              <a:rPr lang="en-GB" dirty="0" smtClean="0"/>
              <a:t>£21,000 = roughly the median income of UK taxpayer</a:t>
            </a:r>
          </a:p>
          <a:p>
            <a:r>
              <a:rPr lang="en-GB" dirty="0" smtClean="0"/>
              <a:t>Any portion of loan not repaid in 30 years is cancelled</a:t>
            </a:r>
          </a:p>
          <a:p>
            <a:r>
              <a:rPr lang="en-GB" dirty="0" smtClean="0"/>
              <a:t>But high earners pay full cost of their education</a:t>
            </a:r>
          </a:p>
          <a:p>
            <a:pPr lvl="1"/>
            <a:r>
              <a:rPr lang="en-GB" dirty="0"/>
              <a:t>A</a:t>
            </a:r>
            <a:r>
              <a:rPr lang="en-GB" dirty="0" smtClean="0"/>
              <a:t> more efficient subsidy than a £6,000 tuition fee cap, since high earners aren't deterred by liability to pay full cost</a:t>
            </a:r>
          </a:p>
          <a:p>
            <a:r>
              <a:rPr lang="en-GB" dirty="0"/>
              <a:t>£21k threshold and 30 </a:t>
            </a:r>
            <a:r>
              <a:rPr lang="en-GB" dirty="0" smtClean="0"/>
              <a:t>year </a:t>
            </a:r>
            <a:r>
              <a:rPr lang="en-GB" dirty="0"/>
              <a:t>write off </a:t>
            </a:r>
            <a:r>
              <a:rPr lang="en-GB" dirty="0" smtClean="0"/>
              <a:t>address fear of being burdened with too much debt if one is not a high earner</a:t>
            </a:r>
          </a:p>
          <a:p>
            <a:pPr lvl="1"/>
            <a:r>
              <a:rPr lang="en-GB" dirty="0" smtClean="0"/>
              <a:t>Therefore designed so as not to deter university participation by those from poorer backgrounds</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17</a:t>
            </a:fld>
            <a:endParaRPr lang="en-US"/>
          </a:p>
        </p:txBody>
      </p:sp>
    </p:spTree>
    <p:extLst>
      <p:ext uri="{BB962C8B-B14F-4D97-AF65-F5344CB8AC3E}">
        <p14:creationId xmlns:p14="http://schemas.microsoft.com/office/powerpoint/2010/main" val="1199793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Assumption of rational chooser</a:t>
            </a:r>
            <a:endParaRPr lang="en-GB" dirty="0"/>
          </a:p>
        </p:txBody>
      </p:sp>
      <p:sp>
        <p:nvSpPr>
          <p:cNvPr id="3" name="Content Placeholder 2"/>
          <p:cNvSpPr>
            <a:spLocks noGrp="1"/>
          </p:cNvSpPr>
          <p:nvPr>
            <p:ph idx="1"/>
          </p:nvPr>
        </p:nvSpPr>
        <p:spPr/>
        <p:txBody>
          <a:bodyPr>
            <a:normAutofit fontScale="92500" lnSpcReduction="10000"/>
          </a:bodyPr>
          <a:lstStyle/>
          <a:p>
            <a:r>
              <a:rPr lang="en-GB" dirty="0"/>
              <a:t>J</a:t>
            </a:r>
            <a:r>
              <a:rPr lang="en-GB" dirty="0" smtClean="0"/>
              <a:t>ustification of the subsidy assumes:</a:t>
            </a:r>
          </a:p>
          <a:p>
            <a:pPr lvl="1"/>
            <a:r>
              <a:rPr lang="en-GB" dirty="0" smtClean="0"/>
              <a:t> Information and capacity to rationally weigh </a:t>
            </a:r>
            <a:r>
              <a:rPr lang="en-GB" dirty="0"/>
              <a:t>expected risks and benefits of taking </a:t>
            </a:r>
            <a:r>
              <a:rPr lang="en-GB" dirty="0" smtClean="0"/>
              <a:t>on </a:t>
            </a:r>
            <a:r>
              <a:rPr lang="en-GB" dirty="0"/>
              <a:t>debt </a:t>
            </a:r>
            <a:r>
              <a:rPr lang="en-GB" dirty="0" smtClean="0"/>
              <a:t>for H.E.</a:t>
            </a:r>
          </a:p>
          <a:p>
            <a:r>
              <a:rPr lang="en-GB" dirty="0" smtClean="0"/>
              <a:t>Some doubt this assumption applies to school leavers</a:t>
            </a:r>
          </a:p>
          <a:p>
            <a:pPr lvl="1"/>
            <a:r>
              <a:rPr lang="en-GB" dirty="0"/>
              <a:t>e</a:t>
            </a:r>
            <a:r>
              <a:rPr lang="en-GB" dirty="0" smtClean="0"/>
              <a:t>specially from poorer backgrounds</a:t>
            </a:r>
          </a:p>
          <a:p>
            <a:r>
              <a:rPr lang="en-GB" dirty="0" smtClean="0"/>
              <a:t>Such doubt is paternalistic</a:t>
            </a:r>
          </a:p>
          <a:p>
            <a:r>
              <a:rPr lang="en-GB" dirty="0" smtClean="0"/>
              <a:t>The young won't rally around:</a:t>
            </a:r>
          </a:p>
          <a:p>
            <a:pPr lvl="1"/>
            <a:r>
              <a:rPr lang="en-GB" dirty="0" smtClean="0"/>
              <a:t>"Make </a:t>
            </a:r>
            <a:r>
              <a:rPr lang="en-GB" dirty="0"/>
              <a:t>our higher education free because we </a:t>
            </a:r>
            <a:r>
              <a:rPr lang="en-GB" dirty="0" smtClean="0"/>
              <a:t>cannot </a:t>
            </a:r>
            <a:r>
              <a:rPr lang="en-GB" dirty="0"/>
              <a:t>be trusted to assess its costs and benefits"</a:t>
            </a:r>
            <a:endParaRPr lang="en-GB" dirty="0" smtClean="0"/>
          </a:p>
          <a:p>
            <a:pPr lvl="1"/>
            <a:endParaRPr lang="en-GB" dirty="0" smtClean="0"/>
          </a:p>
          <a:p>
            <a:pPr lvl="1"/>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18</a:t>
            </a:fld>
            <a:endParaRPr lang="en-US"/>
          </a:p>
        </p:txBody>
      </p:sp>
    </p:spTree>
    <p:extLst>
      <p:ext uri="{BB962C8B-B14F-4D97-AF65-F5344CB8AC3E}">
        <p14:creationId xmlns:p14="http://schemas.microsoft.com/office/powerpoint/2010/main" val="921249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Egalitarian case </a:t>
            </a:r>
            <a:r>
              <a:rPr lang="en-GB" u="sng" dirty="0" smtClean="0"/>
              <a:t>for</a:t>
            </a:r>
            <a:r>
              <a:rPr lang="en-GB" dirty="0" smtClean="0"/>
              <a:t> entirely tax-funded higher education</a:t>
            </a:r>
            <a:endParaRPr lang="en-GB" dirty="0"/>
          </a:p>
        </p:txBody>
      </p:sp>
      <p:sp>
        <p:nvSpPr>
          <p:cNvPr id="3" name="Content Placeholder 2"/>
          <p:cNvSpPr>
            <a:spLocks noGrp="1"/>
          </p:cNvSpPr>
          <p:nvPr>
            <p:ph idx="1"/>
          </p:nvPr>
        </p:nvSpPr>
        <p:spPr/>
        <p:txBody>
          <a:bodyPr>
            <a:normAutofit/>
          </a:bodyPr>
          <a:lstStyle/>
          <a:p>
            <a:r>
              <a:rPr lang="en-GB" dirty="0" smtClean="0"/>
              <a:t>Abolition of tuition fee justified if and only if H.E. reformed along the following two lines:</a:t>
            </a:r>
          </a:p>
          <a:p>
            <a:pPr lvl="1"/>
            <a:r>
              <a:rPr lang="en-GB" dirty="0" smtClean="0"/>
              <a:t>1. Money focussed on H.E. basics</a:t>
            </a:r>
          </a:p>
          <a:p>
            <a:pPr lvl="2"/>
            <a:r>
              <a:rPr lang="en-GB" dirty="0" smtClean="0"/>
              <a:t>More like Germany (</a:t>
            </a:r>
            <a:r>
              <a:rPr lang="en-GB" dirty="0"/>
              <a:t>€13,665 per student compared with €</a:t>
            </a:r>
            <a:r>
              <a:rPr lang="en-GB" dirty="0" smtClean="0"/>
              <a:t>16,500 in UK) than like US</a:t>
            </a:r>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19</a:t>
            </a:fld>
            <a:endParaRPr lang="en-US"/>
          </a:p>
        </p:txBody>
      </p:sp>
    </p:spTree>
    <p:extLst>
      <p:ext uri="{BB962C8B-B14F-4D97-AF65-F5344CB8AC3E}">
        <p14:creationId xmlns:p14="http://schemas.microsoft.com/office/powerpoint/2010/main" val="1070739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Who Should Pay for Higher Education?</a:t>
            </a:r>
            <a:endParaRPr lang="en-GB" dirty="0"/>
          </a:p>
        </p:txBody>
      </p:sp>
      <p:sp>
        <p:nvSpPr>
          <p:cNvPr id="6" name="Subtitle 5"/>
          <p:cNvSpPr>
            <a:spLocks noGrp="1"/>
          </p:cNvSpPr>
          <p:nvPr>
            <p:ph type="subTitle" idx="1"/>
          </p:nvPr>
        </p:nvSpPr>
        <p:spPr/>
        <p:txBody>
          <a:bodyPr/>
          <a:lstStyle/>
          <a:p>
            <a:endParaRPr lang="en-GB" dirty="0" smtClean="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20</a:t>
            </a:fld>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1315700" cy="754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682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German v. US (&amp; UK) universities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"German </a:t>
            </a:r>
            <a:r>
              <a:rPr lang="en-GB" dirty="0"/>
              <a:t>universities consist almost entirely of classroom buildings and libraries—no palatial gyms with rock walls and water parks…; no billion-dollar student unions with flat-screen TVs and first-run movie </a:t>
            </a:r>
            <a:r>
              <a:rPr lang="en-GB" dirty="0" err="1"/>
              <a:t>theaters</a:t>
            </a:r>
            <a:r>
              <a:rPr lang="en-GB" dirty="0"/>
              <a:t>. And forget the resort-style dormitories. What few dorms exist are minimalistic, to put it kindly—but that’s largely irrelevant anyway, as many German students [around 90%] still live at home with their parents, or in independent apartment shares…. It's quite common for German students simply to commute in for class, then leave</a:t>
            </a:r>
            <a:r>
              <a:rPr lang="en-GB" dirty="0" smtClean="0"/>
              <a:t>."</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21</a:t>
            </a:fld>
            <a:endParaRPr lang="en-US"/>
          </a:p>
        </p:txBody>
      </p:sp>
    </p:spTree>
    <p:extLst>
      <p:ext uri="{BB962C8B-B14F-4D97-AF65-F5344CB8AC3E}">
        <p14:creationId xmlns:p14="http://schemas.microsoft.com/office/powerpoint/2010/main" val="58660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Elite US and UK universities</a:t>
            </a:r>
            <a:endParaRPr lang="en-GB" dirty="0"/>
          </a:p>
        </p:txBody>
      </p:sp>
      <p:sp>
        <p:nvSpPr>
          <p:cNvPr id="3" name="Content Placeholder 2"/>
          <p:cNvSpPr>
            <a:spLocks noGrp="1"/>
          </p:cNvSpPr>
          <p:nvPr>
            <p:ph idx="1"/>
          </p:nvPr>
        </p:nvSpPr>
        <p:spPr/>
        <p:txBody>
          <a:bodyPr/>
          <a:lstStyle/>
          <a:p>
            <a:r>
              <a:rPr lang="en-GB" dirty="0" smtClean="0"/>
              <a:t>"Modern </a:t>
            </a:r>
            <a:r>
              <a:rPr lang="en-GB" dirty="0"/>
              <a:t>universities serve as gateways to power and influence for the students who pass through their classrooms and lecture halls, and ... the level of funding that they receive—through student tuition, government provision, philanthropic support, etc.—is crucially connected to their role in sustaining objectionable social inequalities</a:t>
            </a:r>
            <a:r>
              <a:rPr lang="en-GB" dirty="0" smtClean="0"/>
              <a:t>." (Wallace, </a:t>
            </a:r>
            <a:r>
              <a:rPr lang="en-GB" i="1" dirty="0" smtClean="0"/>
              <a:t>View from Here</a:t>
            </a:r>
            <a:r>
              <a:rPr lang="en-GB" dirty="0" smtClean="0"/>
              <a:t>, pp</a:t>
            </a:r>
            <a:r>
              <a:rPr lang="en-GB" dirty="0"/>
              <a:t>. </a:t>
            </a:r>
            <a:r>
              <a:rPr lang="en-GB" dirty="0" smtClean="0"/>
              <a:t>218-19)</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22</a:t>
            </a:fld>
            <a:endParaRPr lang="en-US"/>
          </a:p>
        </p:txBody>
      </p:sp>
    </p:spTree>
    <p:extLst>
      <p:ext uri="{BB962C8B-B14F-4D97-AF65-F5344CB8AC3E}">
        <p14:creationId xmlns:p14="http://schemas.microsoft.com/office/powerpoint/2010/main" val="2584881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Egalitarian case </a:t>
            </a:r>
            <a:r>
              <a:rPr lang="en-GB" u="sng" dirty="0" smtClean="0"/>
              <a:t>for</a:t>
            </a:r>
            <a:r>
              <a:rPr lang="en-GB" dirty="0" smtClean="0"/>
              <a:t> entirely tax-funded higher education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Abolition of tuition fee justified if and only if H.E. reformed along the following two lines:</a:t>
            </a:r>
          </a:p>
          <a:p>
            <a:pPr lvl="1"/>
            <a:r>
              <a:rPr lang="en-GB" dirty="0" smtClean="0"/>
              <a:t>2. Equal H.E. for all</a:t>
            </a:r>
          </a:p>
          <a:p>
            <a:pPr lvl="2"/>
            <a:r>
              <a:rPr lang="en-GB" dirty="0" smtClean="0"/>
              <a:t>University system flatter</a:t>
            </a:r>
          </a:p>
          <a:p>
            <a:pPr lvl="3"/>
            <a:r>
              <a:rPr lang="en-GB" dirty="0" smtClean="0"/>
              <a:t>less hierarchical with no selective elite group</a:t>
            </a:r>
          </a:p>
          <a:p>
            <a:pPr lvl="2"/>
            <a:r>
              <a:rPr lang="en-GB" dirty="0" smtClean="0"/>
              <a:t>Vocational H.E. as good as academic universities</a:t>
            </a:r>
          </a:p>
          <a:p>
            <a:pPr lvl="3"/>
            <a:r>
              <a:rPr lang="en-GB" dirty="0" smtClean="0"/>
              <a:t>German </a:t>
            </a:r>
            <a:r>
              <a:rPr lang="en-GB" i="1" dirty="0" err="1" smtClean="0"/>
              <a:t>Fachhochschulen</a:t>
            </a:r>
            <a:endParaRPr lang="en-GB" dirty="0" smtClean="0"/>
          </a:p>
          <a:p>
            <a:pPr lvl="2"/>
            <a:r>
              <a:rPr lang="en-GB" dirty="0" smtClean="0"/>
              <a:t>Universal availability of, and participation in, H.E.</a:t>
            </a:r>
          </a:p>
          <a:p>
            <a:r>
              <a:rPr lang="en-GB" dirty="0" smtClean="0"/>
              <a:t>In sum, UK H.E. should be modelled more along the lines of German H.E. and UK state secondary education</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23</a:t>
            </a:fld>
            <a:endParaRPr lang="en-US"/>
          </a:p>
        </p:txBody>
      </p:sp>
    </p:spTree>
    <p:extLst>
      <p:ext uri="{BB962C8B-B14F-4D97-AF65-F5344CB8AC3E}">
        <p14:creationId xmlns:p14="http://schemas.microsoft.com/office/powerpoint/2010/main" val="178563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Hierarchy for the sake of knowledge?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Are 'world class universities' needed for research excellence?</a:t>
            </a:r>
          </a:p>
          <a:p>
            <a:r>
              <a:rPr lang="en-GB" dirty="0" smtClean="0"/>
              <a:t>Of the egalitarian university systems (Nordic, Lowlands, &amp; German-speaking), only Switzerland has a university ranked in the top 30</a:t>
            </a:r>
          </a:p>
          <a:p>
            <a:r>
              <a:rPr lang="en-GB" dirty="0" smtClean="0"/>
              <a:t>But German non-teaching institutes such as the Max Plank Society outrank all European universities</a:t>
            </a:r>
          </a:p>
          <a:p>
            <a:r>
              <a:rPr lang="en-GB" dirty="0" smtClean="0"/>
              <a:t>Perhaps there should be more separation of research and teaching.</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24</a:t>
            </a:fld>
            <a:endParaRPr lang="en-US"/>
          </a:p>
        </p:txBody>
      </p:sp>
    </p:spTree>
    <p:extLst>
      <p:ext uri="{BB962C8B-B14F-4D97-AF65-F5344CB8AC3E}">
        <p14:creationId xmlns:p14="http://schemas.microsoft.com/office/powerpoint/2010/main" val="1248726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lesson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One can't </a:t>
            </a:r>
            <a:r>
              <a:rPr lang="en-GB" dirty="0"/>
              <a:t>answer the question "Who should pay for </a:t>
            </a:r>
            <a:r>
              <a:rPr lang="en-GB" dirty="0" smtClean="0"/>
              <a:t>H.E.?"….</a:t>
            </a:r>
          </a:p>
          <a:p>
            <a:r>
              <a:rPr lang="en-GB" dirty="0" smtClean="0"/>
              <a:t>…and there </a:t>
            </a:r>
            <a:r>
              <a:rPr lang="en-GB" dirty="0"/>
              <a:t>is no universal right to tuition fee free </a:t>
            </a:r>
            <a:r>
              <a:rPr lang="en-GB" dirty="0" smtClean="0"/>
              <a:t>H.E., </a:t>
            </a:r>
            <a:endParaRPr lang="en-GB" dirty="0"/>
          </a:p>
          <a:p>
            <a:pPr lvl="1"/>
            <a:r>
              <a:rPr lang="en-GB" dirty="0" smtClean="0"/>
              <a:t>irrespective </a:t>
            </a:r>
            <a:r>
              <a:rPr lang="en-GB" dirty="0"/>
              <a:t>of the manner in which </a:t>
            </a:r>
            <a:r>
              <a:rPr lang="en-GB" dirty="0" smtClean="0"/>
              <a:t>H.E. </a:t>
            </a:r>
            <a:r>
              <a:rPr lang="en-GB" smtClean="0"/>
              <a:t>is </a:t>
            </a:r>
            <a:r>
              <a:rPr lang="en-GB" dirty="0"/>
              <a:t>provided in the society in question</a:t>
            </a:r>
            <a:r>
              <a:rPr lang="en-GB" dirty="0" smtClean="0"/>
              <a:t>.</a:t>
            </a:r>
          </a:p>
          <a:p>
            <a:r>
              <a:rPr lang="en-GB" dirty="0"/>
              <a:t>If we retain the hierarchy, costliness, and exclusiveness of the </a:t>
            </a:r>
            <a:r>
              <a:rPr lang="en-GB" dirty="0" smtClean="0"/>
              <a:t>UK status quo,</a:t>
            </a:r>
          </a:p>
          <a:p>
            <a:pPr lvl="1"/>
            <a:r>
              <a:rPr lang="en-GB" dirty="0" smtClean="0"/>
              <a:t>then </a:t>
            </a:r>
            <a:r>
              <a:rPr lang="en-GB" dirty="0"/>
              <a:t>those who personally reap the greater share of its unequal benefits should make a greater contribution to its costs.</a:t>
            </a:r>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25</a:t>
            </a:fld>
            <a:endParaRPr lang="en-US"/>
          </a:p>
        </p:txBody>
      </p:sp>
    </p:spTree>
    <p:extLst>
      <p:ext uri="{BB962C8B-B14F-4D97-AF65-F5344CB8AC3E}">
        <p14:creationId xmlns:p14="http://schemas.microsoft.com/office/powerpoint/2010/main" val="3886073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Bibliography</a:t>
            </a:r>
            <a:endParaRPr lang="en-GB" dirty="0"/>
          </a:p>
        </p:txBody>
      </p:sp>
      <p:sp>
        <p:nvSpPr>
          <p:cNvPr id="3" name="Content Placeholder 2"/>
          <p:cNvSpPr>
            <a:spLocks noGrp="1"/>
          </p:cNvSpPr>
          <p:nvPr>
            <p:ph idx="1"/>
          </p:nvPr>
        </p:nvSpPr>
        <p:spPr>
          <a:xfrm>
            <a:off x="457200" y="1295400"/>
            <a:ext cx="8229600" cy="4830767"/>
          </a:xfrm>
        </p:spPr>
        <p:txBody>
          <a:bodyPr>
            <a:normAutofit fontScale="62500" lnSpcReduction="20000"/>
          </a:bodyPr>
          <a:lstStyle/>
          <a:p>
            <a:r>
              <a:rPr lang="en-GB" dirty="0" smtClean="0"/>
              <a:t>Ben </a:t>
            </a:r>
            <a:r>
              <a:rPr lang="en-GB" dirty="0"/>
              <a:t>Colburn and Hugh Lazenby, 'Hypothetical Insurance and Higher Education', </a:t>
            </a:r>
            <a:r>
              <a:rPr lang="en-GB" i="1" dirty="0"/>
              <a:t>Journal of Philosophy of Education</a:t>
            </a:r>
            <a:r>
              <a:rPr lang="en-GB" dirty="0"/>
              <a:t> (2015) online early </a:t>
            </a:r>
          </a:p>
          <a:p>
            <a:r>
              <a:rPr lang="en-GB" dirty="0" smtClean="0"/>
              <a:t>Michael </a:t>
            </a:r>
            <a:r>
              <a:rPr lang="en-GB" dirty="0"/>
              <a:t>Rustin, 'The neoliberal university and its alternatives', </a:t>
            </a:r>
            <a:r>
              <a:rPr lang="en-GB" i="1" dirty="0"/>
              <a:t>Soundings</a:t>
            </a:r>
            <a:r>
              <a:rPr lang="en-GB" dirty="0"/>
              <a:t> 63 (2016): 147-170 </a:t>
            </a:r>
          </a:p>
          <a:p>
            <a:r>
              <a:rPr lang="en-GB" dirty="0" smtClean="0"/>
              <a:t>Nicholas </a:t>
            </a:r>
            <a:r>
              <a:rPr lang="en-GB" dirty="0"/>
              <a:t>Barr, 'Higher Education Funding', </a:t>
            </a:r>
            <a:r>
              <a:rPr lang="en-GB" i="1" dirty="0"/>
              <a:t>Oxford Review of Economic Policy</a:t>
            </a:r>
            <a:r>
              <a:rPr lang="en-GB" dirty="0"/>
              <a:t> 20 (2004): 264-283 </a:t>
            </a:r>
          </a:p>
          <a:p>
            <a:r>
              <a:rPr lang="en-GB" dirty="0" smtClean="0"/>
              <a:t>Nicholas </a:t>
            </a:r>
            <a:r>
              <a:rPr lang="en-GB" dirty="0"/>
              <a:t>Barr, 'The Higher Education White Paper: The Good, the Bad, the Unspeakable', </a:t>
            </a:r>
            <a:r>
              <a:rPr lang="en-GB" i="1" dirty="0"/>
              <a:t>Social Policy and Administration</a:t>
            </a:r>
            <a:r>
              <a:rPr lang="en-GB" dirty="0"/>
              <a:t> 46 (2012): 483-508 </a:t>
            </a:r>
          </a:p>
          <a:p>
            <a:r>
              <a:rPr lang="en-GB" dirty="0" smtClean="0"/>
              <a:t>Paul </a:t>
            </a:r>
            <a:r>
              <a:rPr lang="en-GB" dirty="0"/>
              <a:t>Bou-Habib, 'Who Should Pay for Higher Education?' </a:t>
            </a:r>
            <a:r>
              <a:rPr lang="en-GB" i="1" dirty="0"/>
              <a:t>Journal of Philosophy of Education</a:t>
            </a:r>
            <a:r>
              <a:rPr lang="en-GB" dirty="0"/>
              <a:t> 44 (2010): 479-495 </a:t>
            </a:r>
          </a:p>
          <a:p>
            <a:r>
              <a:rPr lang="en-GB" dirty="0" smtClean="0"/>
              <a:t>Nick </a:t>
            </a:r>
            <a:r>
              <a:rPr lang="en-GB" dirty="0"/>
              <a:t>Hillman, 'Keeping up with the Germans: What can Germany teach the UK on fees, migration and research?' (HEPI Report 77) </a:t>
            </a:r>
          </a:p>
          <a:p>
            <a:r>
              <a:rPr lang="en-GB" dirty="0"/>
              <a:t>Philip </a:t>
            </a:r>
            <a:r>
              <a:rPr lang="en-GB" dirty="0" err="1"/>
              <a:t>Oltermann</a:t>
            </a:r>
            <a:r>
              <a:rPr lang="en-GB" dirty="0"/>
              <a:t>, 'Germany axed tuition fees – but is it working out?' </a:t>
            </a:r>
            <a:r>
              <a:rPr lang="en-GB" i="1" dirty="0"/>
              <a:t>The Guardian</a:t>
            </a:r>
            <a:r>
              <a:rPr lang="en-GB" dirty="0"/>
              <a:t> (4 June 2016) </a:t>
            </a:r>
          </a:p>
          <a:p>
            <a:r>
              <a:rPr lang="en-GB" dirty="0"/>
              <a:t>Rebecca Schumann, 'You Can Now Go to College in Germany for Free', </a:t>
            </a:r>
            <a:r>
              <a:rPr lang="en-GB" i="1" dirty="0"/>
              <a:t>Slate</a:t>
            </a:r>
            <a:r>
              <a:rPr lang="en-GB" dirty="0"/>
              <a:t> (October 10, 2014) </a:t>
            </a:r>
            <a:endParaRPr lang="en-GB" dirty="0" smtClean="0"/>
          </a:p>
          <a:p>
            <a:r>
              <a:rPr lang="en-GB" dirty="0" smtClean="0"/>
              <a:t>John Rawls, </a:t>
            </a:r>
            <a:r>
              <a:rPr lang="en-GB" i="1" dirty="0" smtClean="0"/>
              <a:t>A Theory of Justice</a:t>
            </a:r>
            <a:r>
              <a:rPr lang="en-GB" dirty="0" smtClean="0"/>
              <a:t> (Harvard University Press, 1971)</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26</a:t>
            </a:fld>
            <a:endParaRPr lang="en-US"/>
          </a:p>
        </p:txBody>
      </p:sp>
    </p:spTree>
    <p:extLst>
      <p:ext uri="{BB962C8B-B14F-4D97-AF65-F5344CB8AC3E}">
        <p14:creationId xmlns:p14="http://schemas.microsoft.com/office/powerpoint/2010/main" val="508955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a:t>
            </a:r>
            <a:r>
              <a:rPr lang="en-GB" baseline="30000" dirty="0" smtClean="0"/>
              <a:t>st</a:t>
            </a:r>
            <a:r>
              <a:rPr lang="en-GB" dirty="0" smtClean="0"/>
              <a:t> Answer: General taxation</a:t>
            </a:r>
            <a:endParaRPr lang="en-GB" dirty="0"/>
          </a:p>
        </p:txBody>
      </p:sp>
      <p:sp>
        <p:nvSpPr>
          <p:cNvPr id="3" name="Content Placeholder 2"/>
          <p:cNvSpPr>
            <a:spLocks noGrp="1"/>
          </p:cNvSpPr>
          <p:nvPr>
            <p:ph idx="1"/>
          </p:nvPr>
        </p:nvSpPr>
        <p:spPr/>
        <p:txBody>
          <a:bodyPr/>
          <a:lstStyle/>
          <a:p>
            <a:r>
              <a:rPr lang="en-GB" dirty="0" smtClean="0"/>
              <a:t>H.E. should be paid out of general taxation</a:t>
            </a:r>
          </a:p>
          <a:p>
            <a:pPr lvl="1"/>
            <a:r>
              <a:rPr lang="en-GB" dirty="0" smtClean="0"/>
              <a:t>Students don't foot the bill</a:t>
            </a:r>
          </a:p>
          <a:p>
            <a:pPr lvl="1"/>
            <a:r>
              <a:rPr lang="en-GB" dirty="0" smtClean="0"/>
              <a:t>Analogy to schools and hospitals</a:t>
            </a:r>
          </a:p>
          <a:p>
            <a:r>
              <a:rPr lang="en-GB" dirty="0" smtClean="0"/>
              <a:t>Aka 'free' H.E.</a:t>
            </a:r>
          </a:p>
          <a:p>
            <a:pPr lvl="1"/>
            <a:r>
              <a:rPr lang="en-GB" dirty="0" smtClean="0"/>
              <a:t>But 'Free </a:t>
            </a:r>
            <a:r>
              <a:rPr lang="en-GB" dirty="0"/>
              <a:t>is just another word for "someone else pays</a:t>
            </a:r>
            <a:r>
              <a:rPr lang="en-GB" dirty="0" smtClean="0"/>
              <a:t>"' (Barr)</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3</a:t>
            </a:fld>
            <a:endParaRPr lang="en-US"/>
          </a:p>
        </p:txBody>
      </p:sp>
    </p:spTree>
    <p:extLst>
      <p:ext uri="{BB962C8B-B14F-4D97-AF65-F5344CB8AC3E}">
        <p14:creationId xmlns:p14="http://schemas.microsoft.com/office/powerpoint/2010/main" val="2055395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a:t>
            </a:r>
            <a:r>
              <a:rPr lang="en-GB" baseline="30000" dirty="0" smtClean="0"/>
              <a:t>nd</a:t>
            </a:r>
            <a:r>
              <a:rPr lang="en-GB" dirty="0" smtClean="0"/>
              <a:t> Answer: Direct beneficiary pays</a:t>
            </a:r>
            <a:endParaRPr lang="en-GB" dirty="0"/>
          </a:p>
        </p:txBody>
      </p:sp>
      <p:sp>
        <p:nvSpPr>
          <p:cNvPr id="3" name="Content Placeholder 2"/>
          <p:cNvSpPr>
            <a:spLocks noGrp="1"/>
          </p:cNvSpPr>
          <p:nvPr>
            <p:ph idx="1"/>
          </p:nvPr>
        </p:nvSpPr>
        <p:spPr/>
        <p:txBody>
          <a:bodyPr/>
          <a:lstStyle/>
          <a:p>
            <a:r>
              <a:rPr lang="en-GB" dirty="0" smtClean="0"/>
              <a:t>Students pay for their own H.E.</a:t>
            </a:r>
          </a:p>
          <a:p>
            <a:r>
              <a:rPr lang="en-GB" dirty="0" smtClean="0"/>
              <a:t>School leavers haven't got much income or wealth</a:t>
            </a:r>
          </a:p>
          <a:p>
            <a:pPr lvl="1"/>
            <a:r>
              <a:rPr lang="en-GB" dirty="0" smtClean="0"/>
              <a:t>But they can pay via student loan repaid out of the future stream of income their education will generate</a:t>
            </a:r>
          </a:p>
          <a:p>
            <a:r>
              <a:rPr lang="en-GB" dirty="0" smtClean="0"/>
              <a:t>Analogy to a mortgage</a:t>
            </a:r>
          </a:p>
          <a:p>
            <a:pPr lvl="1"/>
            <a:r>
              <a:rPr lang="en-GB" dirty="0" smtClean="0"/>
              <a:t>Loan for a home paid out of one's future stream of income</a:t>
            </a:r>
          </a:p>
          <a:p>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4</a:t>
            </a:fld>
            <a:endParaRPr lang="en-US"/>
          </a:p>
        </p:txBody>
      </p:sp>
    </p:spTree>
    <p:extLst>
      <p:ext uri="{BB962C8B-B14F-4D97-AF65-F5344CB8AC3E}">
        <p14:creationId xmlns:p14="http://schemas.microsoft.com/office/powerpoint/2010/main" val="1740968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Gap year thought experiment</a:t>
            </a:r>
            <a:endParaRPr lang="en-GB" dirty="0"/>
          </a:p>
        </p:txBody>
      </p:sp>
      <p:sp>
        <p:nvSpPr>
          <p:cNvPr id="3" name="Content Placeholder 2"/>
          <p:cNvSpPr>
            <a:spLocks noGrp="1"/>
          </p:cNvSpPr>
          <p:nvPr>
            <p:ph idx="1"/>
          </p:nvPr>
        </p:nvSpPr>
        <p:spPr/>
        <p:txBody>
          <a:bodyPr/>
          <a:lstStyle/>
          <a:p>
            <a:r>
              <a:rPr lang="en-GB" dirty="0" smtClean="0"/>
              <a:t>Half intend to take up a job immediately upon leaving school</a:t>
            </a:r>
          </a:p>
          <a:p>
            <a:r>
              <a:rPr lang="en-GB" dirty="0" smtClean="0"/>
              <a:t>The other half prefer a gap year involving:</a:t>
            </a:r>
          </a:p>
          <a:p>
            <a:pPr lvl="1"/>
            <a:r>
              <a:rPr lang="en-GB" dirty="0" smtClean="0"/>
              <a:t>Immersion into </a:t>
            </a:r>
            <a:r>
              <a:rPr lang="en-GB" dirty="0"/>
              <a:t>languages and cultures of different </a:t>
            </a:r>
            <a:r>
              <a:rPr lang="en-GB" dirty="0" smtClean="0"/>
              <a:t>peoples</a:t>
            </a:r>
            <a:endParaRPr lang="en-GB" dirty="0"/>
          </a:p>
          <a:p>
            <a:pPr lvl="1"/>
            <a:r>
              <a:rPr lang="en-GB" dirty="0" smtClean="0"/>
              <a:t>Contemplation of </a:t>
            </a:r>
            <a:r>
              <a:rPr lang="en-GB" dirty="0"/>
              <a:t>artistic and </a:t>
            </a:r>
            <a:r>
              <a:rPr lang="en-GB" dirty="0" smtClean="0"/>
              <a:t>architectural </a:t>
            </a:r>
            <a:r>
              <a:rPr lang="en-GB" dirty="0"/>
              <a:t>splendours of past and present </a:t>
            </a:r>
            <a:r>
              <a:rPr lang="en-GB" dirty="0" smtClean="0"/>
              <a:t>civilizations,</a:t>
            </a:r>
          </a:p>
          <a:p>
            <a:pPr lvl="1"/>
            <a:r>
              <a:rPr lang="en-GB" dirty="0"/>
              <a:t>E</a:t>
            </a:r>
            <a:r>
              <a:rPr lang="en-GB" dirty="0" smtClean="0"/>
              <a:t>xperience of the </a:t>
            </a:r>
            <a:r>
              <a:rPr lang="en-GB" dirty="0"/>
              <a:t>beauty and diversity of the natural world</a:t>
            </a:r>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5</a:t>
            </a:fld>
            <a:endParaRPr lang="en-US"/>
          </a:p>
        </p:txBody>
      </p:sp>
    </p:spTree>
    <p:extLst>
      <p:ext uri="{BB962C8B-B14F-4D97-AF65-F5344CB8AC3E}">
        <p14:creationId xmlns:p14="http://schemas.microsoft.com/office/powerpoint/2010/main" val="450091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Should </a:t>
            </a:r>
            <a:r>
              <a:rPr lang="en-GB" dirty="0"/>
              <a:t>a</a:t>
            </a:r>
            <a:r>
              <a:rPr lang="en-GB" dirty="0" smtClean="0"/>
              <a:t> gap year be state-funded?</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Petition to Parliament:</a:t>
            </a:r>
          </a:p>
          <a:p>
            <a:pPr lvl="1"/>
            <a:r>
              <a:rPr lang="en-GB" dirty="0" smtClean="0"/>
              <a:t>"</a:t>
            </a:r>
            <a:r>
              <a:rPr lang="en-GB" dirty="0"/>
              <a:t>A gap year is a right, not a privilege!"</a:t>
            </a:r>
            <a:endParaRPr lang="en-GB" dirty="0" smtClean="0"/>
          </a:p>
          <a:p>
            <a:r>
              <a:rPr lang="en-GB" dirty="0" smtClean="0"/>
              <a:t>Answer:</a:t>
            </a:r>
          </a:p>
          <a:p>
            <a:pPr lvl="1"/>
            <a:r>
              <a:rPr lang="en-GB" dirty="0" smtClean="0"/>
              <a:t>"Sorry</a:t>
            </a:r>
            <a:r>
              <a:rPr lang="en-GB" dirty="0"/>
              <a:t>, but the state would engage in </a:t>
            </a:r>
            <a:r>
              <a:rPr lang="en-GB" dirty="0" smtClean="0"/>
              <a:t>unfair exploitative </a:t>
            </a:r>
            <a:r>
              <a:rPr lang="en-GB" dirty="0"/>
              <a:t>extraction if it coercively taxed the half of the population that has chosen to work in order to fund the worldwide travels of the other half. If you'd like to take a gap year, you'll have to find your own sources of funding</a:t>
            </a:r>
            <a:r>
              <a:rPr lang="en-GB" dirty="0" smtClean="0"/>
              <a:t>."</a:t>
            </a:r>
          </a:p>
          <a:p>
            <a:r>
              <a:rPr lang="en-GB" dirty="0" smtClean="0"/>
              <a:t>Disanalogy between gap year subsidy and Unconditional Basic Income (UBI)</a:t>
            </a:r>
          </a:p>
          <a:p>
            <a:pPr lvl="1"/>
            <a:r>
              <a:rPr lang="en-GB" dirty="0" smtClean="0"/>
              <a:t>Gap year subsidy is like UBI, but </a:t>
            </a:r>
            <a:r>
              <a:rPr lang="en-GB" i="1" dirty="0" smtClean="0"/>
              <a:t>only</a:t>
            </a:r>
            <a:r>
              <a:rPr lang="en-GB" dirty="0" smtClean="0"/>
              <a:t> for those who choose to take up surfing.</a:t>
            </a:r>
          </a:p>
          <a:p>
            <a:pPr marL="457200" lvl="1" indent="0">
              <a:buNone/>
            </a:pP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6</a:t>
            </a:fld>
            <a:endParaRPr lang="en-US"/>
          </a:p>
        </p:txBody>
      </p:sp>
    </p:spTree>
    <p:extLst>
      <p:ext uri="{BB962C8B-B14F-4D97-AF65-F5344CB8AC3E}">
        <p14:creationId xmlns:p14="http://schemas.microsoft.com/office/powerpoint/2010/main" val="3580797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Against a principle of perfection</a:t>
            </a:r>
            <a:endParaRPr lang="en-GB" dirty="0"/>
          </a:p>
        </p:txBody>
      </p:sp>
      <p:sp>
        <p:nvSpPr>
          <p:cNvPr id="3" name="Content Placeholder 2"/>
          <p:cNvSpPr>
            <a:spLocks noGrp="1"/>
          </p:cNvSpPr>
          <p:nvPr>
            <p:ph idx="1"/>
          </p:nvPr>
        </p:nvSpPr>
        <p:spPr/>
        <p:txBody>
          <a:bodyPr/>
          <a:lstStyle/>
          <a:p>
            <a:r>
              <a:rPr lang="en-GB" dirty="0" smtClean="0"/>
              <a:t>One can oppose a funded gap year without denying its high intrinsic worth</a:t>
            </a:r>
          </a:p>
          <a:p>
            <a:r>
              <a:rPr lang="en-GB" dirty="0" smtClean="0"/>
              <a:t>Even though a gap year is of high value</a:t>
            </a:r>
          </a:p>
          <a:p>
            <a:pPr lvl="1"/>
            <a:r>
              <a:rPr lang="en-GB" dirty="0" smtClean="0"/>
              <a:t>the state should not </a:t>
            </a:r>
            <a:r>
              <a:rPr lang="en-GB" dirty="0"/>
              <a:t>tax some in order to </a:t>
            </a:r>
            <a:r>
              <a:rPr lang="en-GB" dirty="0" smtClean="0"/>
              <a:t>enrich </a:t>
            </a:r>
            <a:r>
              <a:rPr lang="en-GB" dirty="0"/>
              <a:t>and perfect the lives of others</a:t>
            </a:r>
            <a:r>
              <a:rPr lang="en-GB" dirty="0" smtClean="0"/>
              <a:t> </a:t>
            </a:r>
          </a:p>
          <a:p>
            <a:pPr lvl="1"/>
            <a:r>
              <a:rPr lang="en-GB" dirty="0"/>
              <a:t>i</a:t>
            </a:r>
            <a:r>
              <a:rPr lang="en-GB" dirty="0" smtClean="0"/>
              <a:t>.e., rejection of </a:t>
            </a:r>
            <a:r>
              <a:rPr lang="en-GB" dirty="0"/>
              <a:t>a 'principle of perfection' that directs the state to 'maximize the achievement of human excellence in [such things as] art, science, and culture' (Rawls, TJ).</a:t>
            </a:r>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7</a:t>
            </a:fld>
            <a:endParaRPr lang="en-US"/>
          </a:p>
        </p:txBody>
      </p:sp>
    </p:spTree>
    <p:extLst>
      <p:ext uri="{BB962C8B-B14F-4D97-AF65-F5344CB8AC3E}">
        <p14:creationId xmlns:p14="http://schemas.microsoft.com/office/powerpoint/2010/main" val="2459819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 perfectionist case for H.E. subsidy</a:t>
            </a:r>
            <a:endParaRPr lang="en-GB" dirty="0"/>
          </a:p>
        </p:txBody>
      </p:sp>
      <p:sp>
        <p:nvSpPr>
          <p:cNvPr id="3" name="Content Placeholder 2"/>
          <p:cNvSpPr>
            <a:spLocks noGrp="1"/>
          </p:cNvSpPr>
          <p:nvPr>
            <p:ph idx="1"/>
          </p:nvPr>
        </p:nvSpPr>
        <p:spPr/>
        <p:txBody>
          <a:bodyPr>
            <a:normAutofit fontScale="92500" lnSpcReduction="10000"/>
          </a:bodyPr>
          <a:lstStyle/>
          <a:p>
            <a:r>
              <a:rPr lang="en-GB" dirty="0"/>
              <a:t>S</a:t>
            </a:r>
            <a:r>
              <a:rPr lang="en-GB" dirty="0" smtClean="0"/>
              <a:t>tate </a:t>
            </a:r>
            <a:r>
              <a:rPr lang="en-GB" dirty="0"/>
              <a:t>should act only for reasons that are </a:t>
            </a:r>
            <a:r>
              <a:rPr lang="en-GB" i="1" dirty="0"/>
              <a:t>publicly </a:t>
            </a:r>
            <a:r>
              <a:rPr lang="en-GB" i="1" dirty="0" smtClean="0"/>
              <a:t>acceptable</a:t>
            </a:r>
            <a:r>
              <a:rPr lang="en-GB" dirty="0" smtClean="0"/>
              <a:t>:</a:t>
            </a:r>
          </a:p>
          <a:p>
            <a:pPr lvl="1"/>
            <a:r>
              <a:rPr lang="en-GB" dirty="0" smtClean="0"/>
              <a:t>those </a:t>
            </a:r>
            <a:r>
              <a:rPr lang="en-GB" dirty="0"/>
              <a:t>no reasonable people in a pluralistic society could </a:t>
            </a:r>
            <a:r>
              <a:rPr lang="en-GB" dirty="0" smtClean="0"/>
              <a:t>reject.</a:t>
            </a:r>
          </a:p>
          <a:p>
            <a:r>
              <a:rPr lang="en-GB" dirty="0"/>
              <a:t>A</a:t>
            </a:r>
            <a:r>
              <a:rPr lang="en-GB" dirty="0" smtClean="0"/>
              <a:t>ll </a:t>
            </a:r>
            <a:r>
              <a:rPr lang="en-GB" dirty="0"/>
              <a:t>reasonable people can agree that murder and mayhem are wrong, illness, starvation, and poverty are bad</a:t>
            </a:r>
            <a:r>
              <a:rPr lang="en-GB" dirty="0" smtClean="0"/>
              <a:t>, </a:t>
            </a:r>
            <a:r>
              <a:rPr lang="en-GB" dirty="0"/>
              <a:t>health is </a:t>
            </a:r>
            <a:r>
              <a:rPr lang="en-GB" dirty="0" smtClean="0"/>
              <a:t>good,</a:t>
            </a:r>
          </a:p>
          <a:p>
            <a:pPr lvl="1"/>
            <a:r>
              <a:rPr lang="en-GB" dirty="0" smtClean="0"/>
              <a:t>But reasonable </a:t>
            </a:r>
            <a:r>
              <a:rPr lang="en-GB" dirty="0"/>
              <a:t>people can disagree about the worth of </a:t>
            </a:r>
            <a:r>
              <a:rPr lang="en-GB" dirty="0" smtClean="0"/>
              <a:t>cultural </a:t>
            </a:r>
            <a:r>
              <a:rPr lang="en-GB" dirty="0"/>
              <a:t>and material </a:t>
            </a:r>
            <a:r>
              <a:rPr lang="en-GB" dirty="0" smtClean="0"/>
              <a:t>pursuits </a:t>
            </a:r>
            <a:r>
              <a:rPr lang="en-GB" dirty="0"/>
              <a:t>informed by </a:t>
            </a:r>
            <a:r>
              <a:rPr lang="en-GB" dirty="0" smtClean="0"/>
              <a:t>different </a:t>
            </a:r>
            <a:r>
              <a:rPr lang="en-GB" dirty="0"/>
              <a:t>conceptions of the good </a:t>
            </a:r>
            <a:r>
              <a:rPr lang="en-GB" dirty="0" smtClean="0"/>
              <a:t>life</a:t>
            </a:r>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8</a:t>
            </a:fld>
            <a:endParaRPr lang="en-US"/>
          </a:p>
        </p:txBody>
      </p:sp>
    </p:spTree>
    <p:extLst>
      <p:ext uri="{BB962C8B-B14F-4D97-AF65-F5344CB8AC3E}">
        <p14:creationId xmlns:p14="http://schemas.microsoft.com/office/powerpoint/2010/main" val="2707333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Rawls against perfectionist subsidy</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a:t>
            </a:r>
            <a:r>
              <a:rPr lang="en-GB" dirty="0"/>
              <a:t>the principles of justice do not permit subsidizing universities and institutes, or opera and the </a:t>
            </a:r>
            <a:r>
              <a:rPr lang="en-GB" dirty="0" err="1"/>
              <a:t>theater</a:t>
            </a:r>
            <a:r>
              <a:rPr lang="en-GB" dirty="0"/>
              <a:t>, </a:t>
            </a:r>
            <a:r>
              <a:rPr lang="en-GB" u="sng" dirty="0"/>
              <a:t>on the grounds that</a:t>
            </a:r>
            <a:r>
              <a:rPr lang="en-GB" dirty="0"/>
              <a:t> these institutions are intrinsically valuable, and that those who engage in them are to be supported even at some significant expense to others who do not receive compensating benefits. Taxation for these purposes can be justified only as promoting directly or indirectly the social conditions that secure the equal liberties and as advancing in an appropriate way the long-term interests of the least advantaged</a:t>
            </a:r>
            <a:r>
              <a:rPr lang="en-GB" dirty="0" smtClean="0"/>
              <a:t>.' </a:t>
            </a:r>
            <a:r>
              <a:rPr lang="en-GB" dirty="0"/>
              <a:t>(Rawls, TJ, pp. 291-2, my emphasis)</a:t>
            </a:r>
          </a:p>
          <a:p>
            <a:endParaRPr lang="en-GB" dirty="0"/>
          </a:p>
        </p:txBody>
      </p:sp>
      <p:sp>
        <p:nvSpPr>
          <p:cNvPr id="4" name="Slide Number Placeholder 3"/>
          <p:cNvSpPr>
            <a:spLocks noGrp="1"/>
          </p:cNvSpPr>
          <p:nvPr>
            <p:ph type="sldNum" sz="quarter" idx="12"/>
          </p:nvPr>
        </p:nvSpPr>
        <p:spPr/>
        <p:txBody>
          <a:bodyPr/>
          <a:lstStyle/>
          <a:p>
            <a:pPr>
              <a:defRPr/>
            </a:pPr>
            <a:fld id="{E3CF437D-7A28-48EF-AC4A-2B2244F3BA32}" type="slidenum">
              <a:rPr lang="en-US" smtClean="0"/>
              <a:pPr>
                <a:defRPr/>
              </a:pPr>
              <a:t>9</a:t>
            </a:fld>
            <a:endParaRPr lang="en-US"/>
          </a:p>
        </p:txBody>
      </p:sp>
    </p:spTree>
    <p:extLst>
      <p:ext uri="{BB962C8B-B14F-4D97-AF65-F5344CB8AC3E}">
        <p14:creationId xmlns:p14="http://schemas.microsoft.com/office/powerpoint/2010/main" val="3221279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11069</TotalTime>
  <Words>1924</Words>
  <Application>Microsoft Office PowerPoint</Application>
  <PresentationFormat>On-screen Show (4:3)</PresentationFormat>
  <Paragraphs>166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Verdana</vt:lpstr>
      <vt:lpstr>Office Theme</vt:lpstr>
      <vt:lpstr>Should Higher Education Be Free?</vt:lpstr>
      <vt:lpstr>Who Should Pay for Higher Education?</vt:lpstr>
      <vt:lpstr>1st Answer: General taxation</vt:lpstr>
      <vt:lpstr>2nd Answer: Direct beneficiary pays</vt:lpstr>
      <vt:lpstr>Gap year thought experiment</vt:lpstr>
      <vt:lpstr>Should a gap year be state-funded?</vt:lpstr>
      <vt:lpstr>Against a principle of perfection</vt:lpstr>
      <vt:lpstr>No perfectionist case for H.E. subsidy</vt:lpstr>
      <vt:lpstr>Rawls against perfectionist subsidy</vt:lpstr>
      <vt:lpstr>Primary goods</vt:lpstr>
      <vt:lpstr>Needs trump perfection</vt:lpstr>
      <vt:lpstr>Even when needs don't compete…</vt:lpstr>
      <vt:lpstr>Tax-funded H.E. is inegalitarian</vt:lpstr>
      <vt:lpstr>Dworkin's hypothetical insurance</vt:lpstr>
      <vt:lpstr>Case for loan subsidy: positive externalities</vt:lpstr>
      <vt:lpstr>What kind of subsidy?</vt:lpstr>
      <vt:lpstr>Details of current subsidy of loans</vt:lpstr>
      <vt:lpstr>Assumption of rational chooser</vt:lpstr>
      <vt:lpstr>Egalitarian case for entirely tax-funded higher education</vt:lpstr>
      <vt:lpstr>PowerPoint Presentation</vt:lpstr>
      <vt:lpstr>German v. US (&amp; UK) universities</vt:lpstr>
      <vt:lpstr>Elite US and UK universities</vt:lpstr>
      <vt:lpstr>Egalitarian case for entirely tax-funded higher education</vt:lpstr>
      <vt:lpstr>Hierarchy for the sake of knowledge?</vt:lpstr>
      <vt:lpstr>General lesson</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I: One-person case involving risk</dc:title>
  <dc:creator>Michael Otsuka</dc:creator>
  <cp:lastModifiedBy>Andeas Wasmuht</cp:lastModifiedBy>
  <cp:revision>1387</cp:revision>
  <cp:lastPrinted>2016-11-24T14:48:35Z</cp:lastPrinted>
  <dcterms:created xsi:type="dcterms:W3CDTF">2011-07-10T22:53:18Z</dcterms:created>
  <dcterms:modified xsi:type="dcterms:W3CDTF">2017-04-11T16:38:49Z</dcterms:modified>
</cp:coreProperties>
</file>